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43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2" r:id="rId25"/>
    <p:sldId id="345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6" r:id="rId37"/>
    <p:sldId id="357" r:id="rId38"/>
    <p:sldId id="358" r:id="rId39"/>
    <p:sldId id="359" r:id="rId40"/>
    <p:sldId id="360" r:id="rId41"/>
    <p:sldId id="32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  <p14:sldId id="342"/>
            <p14:sldId id="345"/>
          </p14:sldIdLst>
        </p14:section>
        <p14:section name="ch5_charts-and-graphs" id="{9B25FE20-55D7-48D4-813D-CFC1E08413BA}">
          <p14:sldIdLst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ch6_images-and-drawings" id="{F6E86BFA-0E0F-43BE-AF19-F3DC6E3DD45D}">
          <p14:sldIdLst>
            <p14:sldId id="354"/>
            <p14:sldId id="356"/>
          </p14:sldIdLst>
        </p14:section>
        <p14:section name="ch7_working-with-tables" id="{F7049D13-F0B4-47A8-9101-C7DC5E0CA1D1}">
          <p14:sldIdLst>
            <p14:sldId id="357"/>
            <p14:sldId id="358"/>
            <p14:sldId id="359"/>
            <p14:sldId id="360"/>
          </p14:sldIdLst>
        </p14:section>
        <p14:section name="covers" id="{4F2CDF44-8EA2-4CD8-A232-2646FBA1D618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953"/>
  </p:normalViewPr>
  <p:slideViewPr>
    <p:cSldViewPr snapToGrid="0">
      <p:cViewPr varScale="1">
        <p:scale>
          <a:sx n="57" d="100"/>
          <a:sy n="57" d="100"/>
        </p:scale>
        <p:origin x="39" y="4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D875-01E6-F1E2-99A7-12A34E8A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8AA9E-0777-199B-8BDD-F2D87251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20" y="287867"/>
            <a:ext cx="8142694" cy="603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554EBE-249E-A4C1-5052-6F24B0ED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A0C4B-0B4F-7443-5468-A63EEFA4596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82FF7-FD11-5C91-D21A-B5B4551F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3D61E-4E5F-802F-3643-63B3323581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3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4.5 Number Formats &amp; 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E68437F3-0679-30E2-E593-3AF62BE8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331923"/>
            <a:ext cx="2848585" cy="258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8D4C-1AD6-D47B-5CC8-82CF8250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8BACE-BE74-3A4C-A678-C9DF3624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5" y="564234"/>
            <a:ext cx="7996175" cy="5383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E6B51B-4693-F59F-4409-51E803A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DDCDE-BB5C-45DA-4E83-E928A5CBCF1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4DF1-B821-35CE-B8DB-A64E8048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5F0AA-37A0-DBBB-8273-CF8A9027B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4.7 </a:t>
            </a:r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Styles and Themes &amp;</a:t>
            </a:r>
          </a:p>
          <a:p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4.8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Applying Styles to Cells and Ranges</a:t>
            </a:r>
          </a:p>
        </p:txBody>
      </p:sp>
    </p:spTree>
    <p:extLst>
      <p:ext uri="{BB962C8B-B14F-4D97-AF65-F5344CB8AC3E}">
        <p14:creationId xmlns:p14="http://schemas.microsoft.com/office/powerpoint/2010/main" val="21750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24FE-CE85-3F7B-6763-263CBCEA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4E163-0DDF-53BF-2600-961EFADF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359834"/>
            <a:ext cx="7353296" cy="5897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C3DBA-E9FE-5B0B-A253-6D1B7FD1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5C110-7199-E919-75C6-F1D770EEA60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EA41F-B991-8B08-B299-5ED04EE8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442F0-D70D-9783-F288-FF8515D3B7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341330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1) BarChart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050" name="Picture 2" descr="Royalty Free Clipart Image of a Coloured Block Chart">
            <a:extLst>
              <a:ext uri="{FF2B5EF4-FFF2-40B4-BE49-F238E27FC236}">
                <a16:creationId xmlns:a16="http://schemas.microsoft.com/office/drawing/2014/main" id="{08AB5124-70E8-AB09-0C2A-922A67E7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59" y="1579034"/>
            <a:ext cx="2573903" cy="256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8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545E-6D26-08F2-A681-B7AE9B67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9E6C6-19EB-C3F1-64CE-4D7F1CA6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467442"/>
            <a:ext cx="7850294" cy="565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F1CEB39-C3A8-D8ED-A576-2DFFFAB6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D6548-AAAE-75F8-1071-A8A1DA63B14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30DC1-79AA-7A2E-8A20-C4EE893A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C0661E-2775-F580-1548-2AB762774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2)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LineChart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4098" name="Picture 2" descr="Clipart #1073783">
            <a:extLst>
              <a:ext uri="{FF2B5EF4-FFF2-40B4-BE49-F238E27FC236}">
                <a16:creationId xmlns:a16="http://schemas.microsoft.com/office/drawing/2014/main" id="{D158268A-A312-6948-30CB-40C49ADD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1451409"/>
            <a:ext cx="2759075" cy="2759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5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62628-82F9-0765-1C3F-DB2484FD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364D7-5CD5-DE06-5F35-DDF8F310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36033"/>
            <a:ext cx="7545594" cy="5808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A9C940-A8CC-433E-E793-C2176FD1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0D700-2A28-7755-F23E-0B356729B6C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E8FBA-D5A3-E0B4-115B-F5CC5035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D8371F-F362-04D7-FA71-E64EBAF366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971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3)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PieChart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1266" name="Picture 2" descr="Royalty Free Clipart Image of a Man Eating a Pie Chart">
            <a:extLst>
              <a:ext uri="{FF2B5EF4-FFF2-40B4-BE49-F238E27FC236}">
                <a16:creationId xmlns:a16="http://schemas.microsoft.com/office/drawing/2014/main" id="{6AD67FD5-D6CE-8BC3-7D19-85522BFD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59" y="1275323"/>
            <a:ext cx="3873824" cy="3076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8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7998-EE4C-353A-6454-61825ABA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E847A-1B45-1962-B7EE-A4A6EE07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0" y="398539"/>
            <a:ext cx="8070288" cy="5892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770752-C8BE-2D8C-B0FF-108F6485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9D2E2-50FD-B651-ED7A-CD76B3A98D7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2CDC5-504C-4F65-356D-53EF6935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9520EC-B2E8-E9FE-330B-07268620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2" y="1406359"/>
            <a:ext cx="3333750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26C9FC-802A-CC12-62BD-71AC28A541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4)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ScatterChart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9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9571-382E-E763-D3F8-775207D5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B6209-F091-90DD-E910-36BB6ADF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7" y="478860"/>
            <a:ext cx="8160402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470334-16D0-E42E-F2DC-DCD409E7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A0BCB-59E5-530D-F221-320475F49FCD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513B8-1E3C-3D42-EE7D-BE5F7766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043516-875A-AF22-AAA1-BB15AFDB12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99385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5)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AreaChart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9CA51-9BE9-1CD7-1788-0A1C572F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99" y="1184362"/>
            <a:ext cx="3382434" cy="2519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851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391F-C555-5D25-AD9A-48A06D71F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009AB-F25A-D885-DB03-AF0E3BA4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1" y="524898"/>
            <a:ext cx="7547861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C31237-3C1C-8D4A-880C-FFD6A91A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10EB1-51C0-6AD0-B363-A173DD09AA7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1BA5A-15B8-A87F-6A84-2D157511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7C891D-C23B-24D4-5AD5-57841F0163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1330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6)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RadarChart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EC3DC-9CAB-0481-111F-B4399FA9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30" y="1451409"/>
            <a:ext cx="3333750" cy="300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673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9D28-DD04-5295-9E66-B676B8C7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02F00-DF01-1FBE-9BA3-34E7DCCE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3" y="478860"/>
            <a:ext cx="7904610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C3A6E0-9F1E-B860-6E6B-E1BCA9F4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75EE9-4514-DCFD-819F-5063E6C70C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83A2A-2809-5E94-17EC-62B12E2A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19CE38-D9CE-510E-49EF-B459B0B418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66497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7) </a:t>
            </a:r>
            <a:r>
              <a:rPr lang="en-US" altLang="zh-CN" sz="35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DoughnutChart</a:t>
            </a:r>
            <a:endParaRPr lang="en-US" sz="35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0779E-142B-F96D-36E7-59926C44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33" y="1388533"/>
            <a:ext cx="3197182" cy="316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75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810B-63AC-7935-43C4-6A28C262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21C14-2E7B-F278-69E5-DB9A3A5F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7" y="526390"/>
            <a:ext cx="7916540" cy="54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8E4E90-54C1-59D6-4927-9F2267C0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4A8EC-DE62-EB81-1ADA-360C9ED34B5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F68E1-3D55-2F18-4D36-EE045033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E5A024-BB86-8CED-35F0-6896B59BD2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90996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8)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StockChart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70306-6B0E-D859-8606-DD531CFEC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464" y="1271849"/>
            <a:ext cx="4512845" cy="2669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139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3C16-D474-61DA-F575-910EFD1D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3D446-FB4B-5FFE-616A-C47AFB4A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" y="728134"/>
            <a:ext cx="8403163" cy="5148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0283C02-5B36-AC8E-0CEA-5A20ED8C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4F58A-21B5-D198-43E1-3C90680C22C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B64B9-0BF1-6571-44AD-0FBAB75D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62F114-A856-5D24-221A-BFEF351147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5.3 Customizing Charts &amp; 5.4 Add Charts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348088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0FAD-352E-159D-26BC-00DAFB58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6ACF9B-22CB-33B1-7BD7-B683A9C7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9" y="459166"/>
            <a:ext cx="8623151" cy="54818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3332DF-FA63-148F-00C1-F61816AA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31FDF-6F02-184C-B0ED-C801FCE2AE7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E049F9-5C97-0429-14AD-30667348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6A0B1F-E531-D504-7A59-11E3DD80F2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520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Images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and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Drawing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6.1 Adding Images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158497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E25FF-5EEC-9655-D4E0-9F2901D1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AED511E-0FBA-BF98-B069-3DBB4279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0" y="641021"/>
            <a:ext cx="9255756" cy="4839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FE37C2A-DCC0-A549-CA2D-DCF368A11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12A03-E11D-D113-F417-2703BC370AE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4A34E-C23B-E05D-B736-E1F59008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B7F34B-44E9-CA8D-14E4-99D956D8FC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488218"/>
            <a:ext cx="7728373" cy="2296895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Images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and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Drawing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6.2 Working with Drawing Object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6.3 Resizing and Positioning Images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6.4 Image Formats</a:t>
            </a:r>
          </a:p>
        </p:txBody>
      </p:sp>
    </p:spTree>
    <p:extLst>
      <p:ext uri="{BB962C8B-B14F-4D97-AF65-F5344CB8AC3E}">
        <p14:creationId xmlns:p14="http://schemas.microsoft.com/office/powerpoint/2010/main" val="972010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843D6-EA0A-04E4-C95E-AE2F91977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DA6B1-661C-7ACE-EE7B-26FE5871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88" y="403955"/>
            <a:ext cx="8488811" cy="561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8E4DB7-0799-2B6D-6238-8CD28205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3E6D1-B319-322F-5191-AC42C481398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E4B7F-4697-C879-793A-963BD13D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1863F3-9DB9-1FA9-47E9-B2334465C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7.1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Tables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291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7E5E-A3C7-90D8-C465-E4452FE4A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0CCC4-AA7B-55C7-BDE6-7D62F38C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5" y="545806"/>
            <a:ext cx="8309951" cy="5330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B9B1018-2633-64C3-731C-77B86C4A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0BA3D-D537-8F84-54B4-DDC4AA76FB8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188BD-6D11-ABB1-130D-D0936134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E01827-E597-5F0F-1B26-1D8B283028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7.2 Formatting Tables</a:t>
            </a:r>
          </a:p>
        </p:txBody>
      </p:sp>
    </p:spTree>
    <p:extLst>
      <p:ext uri="{BB962C8B-B14F-4D97-AF65-F5344CB8AC3E}">
        <p14:creationId xmlns:p14="http://schemas.microsoft.com/office/powerpoint/2010/main" val="92371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9ED11-5A48-027F-C6BC-46511419E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F3E91-64B6-05F5-B2BF-B1327C1E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1" y="611388"/>
            <a:ext cx="8560242" cy="54084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83DFDB-1121-271D-05E6-15130A64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B6F3C-E501-1061-172F-7E54CF5162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D4110-1ECC-0659-2107-0D28FC57F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D6D5A5-54F7-0A71-FCB0-FC3E293B3F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7.3 Working with Table Data</a:t>
            </a:r>
          </a:p>
        </p:txBody>
      </p:sp>
    </p:spTree>
    <p:extLst>
      <p:ext uri="{BB962C8B-B14F-4D97-AF65-F5344CB8AC3E}">
        <p14:creationId xmlns:p14="http://schemas.microsoft.com/office/powerpoint/2010/main" val="2936758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EE50F-A14B-70F5-06A5-6D00D5E8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BBC23-4F92-4116-7079-910E5001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3" y="426596"/>
            <a:ext cx="9050018" cy="54115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4F7054-E074-D250-2C03-829F7122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09188-062D-74D2-E8FD-66E0B5C2910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77C3A-03DA-05CC-41E8-3446CDD8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2A672-5664-0096-110E-B061588938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7.4 Filtering and Sorting</a:t>
            </a:r>
          </a:p>
        </p:txBody>
      </p:sp>
    </p:spTree>
    <p:extLst>
      <p:ext uri="{BB962C8B-B14F-4D97-AF65-F5344CB8AC3E}">
        <p14:creationId xmlns:p14="http://schemas.microsoft.com/office/powerpoint/2010/main" val="596163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7731</TotalTime>
  <Words>519</Words>
  <Application>Microsoft Office PowerPoint</Application>
  <PresentationFormat>Widescreen</PresentationFormat>
  <Paragraphs>155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55</cp:revision>
  <dcterms:created xsi:type="dcterms:W3CDTF">2025-12-27T06:44:44Z</dcterms:created>
  <dcterms:modified xsi:type="dcterms:W3CDTF">2026-01-02T02:26:24Z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